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1090"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2012/8/27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2012/8/27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2012/8/27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2012/8/27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BBEAD13-0566-4C6C-97E7-55F17F24B09F}" type="datetimeFigureOut">
              <a:rPr lang="zh-TW" altLang="en-US" smtClean="0"/>
              <a:pPr/>
              <a:t>2012/8/27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BBEAD13-0566-4C6C-97E7-55F17F24B09F}" type="datetimeFigureOut">
              <a:rPr lang="zh-TW" altLang="en-US" smtClean="0"/>
              <a:pPr/>
              <a:t>2012/8/27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BBEAD13-0566-4C6C-97E7-55F17F24B09F}" type="datetimeFigureOut">
              <a:rPr lang="zh-TW" altLang="en-US" smtClean="0"/>
              <a:pPr/>
              <a:t>2012/8/27</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BBEAD13-0566-4C6C-97E7-55F17F24B09F}" type="datetimeFigureOut">
              <a:rPr lang="zh-TW" altLang="en-US" smtClean="0"/>
              <a:pPr/>
              <a:t>2012/8/27</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BBEAD13-0566-4C6C-97E7-55F17F24B09F}" type="datetimeFigureOut">
              <a:rPr lang="zh-TW" altLang="en-US" smtClean="0"/>
              <a:pPr/>
              <a:t>2012/8/27</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pPr/>
              <a:t>2012/8/27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pPr/>
              <a:t>2012/8/27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BEAD13-0566-4C6C-97E7-55F17F24B09F}" type="datetimeFigureOut">
              <a:rPr lang="zh-TW" altLang="en-US" smtClean="0"/>
              <a:pPr/>
              <a:t>2012/8/27</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A0BB7-265A-403C-9275-D587AB510EDC}"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endParaRPr lang="zh-TW" altLang="en-US"/>
          </a:p>
        </p:txBody>
      </p:sp>
      <p:sp>
        <p:nvSpPr>
          <p:cNvPr id="3" name="副標題 2"/>
          <p:cNvSpPr>
            <a:spLocks noGrp="1"/>
          </p:cNvSpPr>
          <p:nvPr>
            <p:ph type="subTitle" idx="1"/>
          </p:nvPr>
        </p:nvSpPr>
        <p:spPr/>
        <p:txBody>
          <a:bodyPr/>
          <a:lstStyle/>
          <a:p>
            <a:endParaRPr lang="zh-TW" altLang="en-US"/>
          </a:p>
        </p:txBody>
      </p:sp>
      <p:pic>
        <p:nvPicPr>
          <p:cNvPr id="4" name="圖片 3" descr="ppt校工忍傳素材0001.jpg"/>
          <p:cNvPicPr>
            <a:picLocks noChangeAspect="1"/>
          </p:cNvPicPr>
          <p:nvPr/>
        </p:nvPicPr>
        <p:blipFill>
          <a:blip r:embed="rId2" cstate="print"/>
          <a:stretch>
            <a:fillRect/>
          </a:stretch>
        </p:blipFill>
        <p:spPr>
          <a:xfrm>
            <a:off x="0" y="0"/>
            <a:ext cx="9144000" cy="6858000"/>
          </a:xfrm>
          <a:prstGeom prst="rect">
            <a:avLst/>
          </a:prstGeom>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descr="ppt校工忍傳素材0008.jpg"/>
          <p:cNvPicPr>
            <a:picLocks noChangeAspect="1"/>
          </p:cNvPicPr>
          <p:nvPr/>
        </p:nvPicPr>
        <p:blipFill>
          <a:blip r:embed="rId2" cstate="print"/>
          <a:stretch>
            <a:fillRect/>
          </a:stretch>
        </p:blipFill>
        <p:spPr>
          <a:xfrm>
            <a:off x="0" y="0"/>
            <a:ext cx="9144000" cy="6858000"/>
          </a:xfrm>
          <a:prstGeom prst="rect">
            <a:avLst/>
          </a:prstGeom>
        </p:spPr>
      </p:pic>
      <p:sp>
        <p:nvSpPr>
          <p:cNvPr id="3" name="矩形 2"/>
          <p:cNvSpPr/>
          <p:nvPr/>
        </p:nvSpPr>
        <p:spPr>
          <a:xfrm>
            <a:off x="1475655" y="764704"/>
            <a:ext cx="2954656" cy="923330"/>
          </a:xfrm>
          <a:prstGeom prst="rect">
            <a:avLst/>
          </a:prstGeom>
          <a:noFill/>
        </p:spPr>
        <p:txBody>
          <a:bodyPr wrap="none" lIns="91440" tIns="45720" rIns="91440" bIns="45720">
            <a:spAutoFit/>
          </a:bodyPr>
          <a:lstStyle/>
          <a:p>
            <a:pPr algn="ctr"/>
            <a:r>
              <a:rPr lang="zh-TW" altLang="en-US" sz="5400" b="1" dirty="0" smtClean="0">
                <a:ln w="10541" cmpd="sng">
                  <a:solidFill>
                    <a:schemeClr val="accent1">
                      <a:shade val="88000"/>
                      <a:satMod val="110000"/>
                    </a:schemeClr>
                  </a:solidFill>
                  <a:prstDash val="solid"/>
                </a:ln>
                <a:solidFill>
                  <a:schemeClr val="tx2">
                    <a:lumMod val="60000"/>
                    <a:lumOff val="40000"/>
                  </a:schemeClr>
                </a:solidFill>
                <a:latin typeface="華康粗圓體" pitchFamily="49" charset="-120"/>
                <a:ea typeface="華康粗圓體" pitchFamily="49" charset="-120"/>
              </a:rPr>
              <a:t>兒童</a:t>
            </a:r>
            <a:r>
              <a:rPr lang="zh-TW" altLang="en-US" sz="5400" b="1" dirty="0" smtClean="0">
                <a:ln w="10541" cmpd="sng">
                  <a:solidFill>
                    <a:schemeClr val="accent1">
                      <a:shade val="88000"/>
                      <a:satMod val="110000"/>
                    </a:schemeClr>
                  </a:solidFill>
                  <a:prstDash val="solid"/>
                </a:ln>
                <a:solidFill>
                  <a:schemeClr val="tx2">
                    <a:lumMod val="60000"/>
                    <a:lumOff val="40000"/>
                  </a:schemeClr>
                </a:solidFill>
                <a:latin typeface="華康粗圓體" pitchFamily="49" charset="-120"/>
                <a:ea typeface="華康粗圓體" pitchFamily="49" charset="-120"/>
              </a:rPr>
              <a:t>虐待</a:t>
            </a:r>
            <a:endParaRPr lang="zh-TW" altLang="en-US" sz="5400" b="1" cap="none" spc="0" dirty="0">
              <a:ln w="10541" cmpd="sng">
                <a:solidFill>
                  <a:schemeClr val="accent1">
                    <a:shade val="88000"/>
                    <a:satMod val="110000"/>
                  </a:schemeClr>
                </a:solidFill>
                <a:prstDash val="solid"/>
              </a:ln>
              <a:solidFill>
                <a:schemeClr val="tx2">
                  <a:lumMod val="60000"/>
                  <a:lumOff val="40000"/>
                </a:schemeClr>
              </a:solidFill>
              <a:effectLst/>
              <a:latin typeface="華康粗圓體" pitchFamily="49" charset="-120"/>
              <a:ea typeface="華康粗圓體" pitchFamily="49" charset="-120"/>
            </a:endParaRPr>
          </a:p>
        </p:txBody>
      </p:sp>
      <p:sp>
        <p:nvSpPr>
          <p:cNvPr id="4" name="文字方塊 3"/>
          <p:cNvSpPr txBox="1"/>
          <p:nvPr/>
        </p:nvSpPr>
        <p:spPr>
          <a:xfrm>
            <a:off x="899592" y="1772816"/>
            <a:ext cx="5112568" cy="707886"/>
          </a:xfrm>
          <a:prstGeom prst="rect">
            <a:avLst/>
          </a:prstGeom>
          <a:noFill/>
        </p:spPr>
        <p:txBody>
          <a:bodyPr wrap="square" rtlCol="0">
            <a:spAutoFit/>
          </a:bodyPr>
          <a:lstStyle/>
          <a:p>
            <a:r>
              <a:rPr lang="zh-TW" altLang="en-US" sz="2000" dirty="0" smtClean="0">
                <a:latin typeface="華康粗圓體" pitchFamily="49" charset="-120"/>
                <a:ea typeface="華康粗圓體" pitchFamily="49" charset="-120"/>
              </a:rPr>
              <a:t>依據兒童及少年福利與權益保障法規定，任何人對於兒童及少年不得有下列行為：</a:t>
            </a:r>
            <a:endParaRPr lang="zh-TW" altLang="en-US" sz="2000" dirty="0">
              <a:latin typeface="華康粗圓體" pitchFamily="49" charset="-120"/>
              <a:ea typeface="華康粗圓體" pitchFamily="49" charset="-120"/>
            </a:endParaRPr>
          </a:p>
        </p:txBody>
      </p:sp>
      <p:sp>
        <p:nvSpPr>
          <p:cNvPr id="5" name="文字方塊 4"/>
          <p:cNvSpPr txBox="1"/>
          <p:nvPr/>
        </p:nvSpPr>
        <p:spPr>
          <a:xfrm>
            <a:off x="899592" y="2636912"/>
            <a:ext cx="4896544" cy="2862322"/>
          </a:xfrm>
          <a:prstGeom prst="rect">
            <a:avLst/>
          </a:prstGeom>
          <a:noFill/>
        </p:spPr>
        <p:txBody>
          <a:bodyPr wrap="square" rtlCol="0">
            <a:spAutoFit/>
          </a:bodyPr>
          <a:lstStyle/>
          <a:p>
            <a:r>
              <a:rPr lang="zh-TW" altLang="en-US" sz="2000" dirty="0" smtClean="0">
                <a:latin typeface="華康儷粗圓" pitchFamily="49" charset="-120"/>
                <a:ea typeface="華康儷粗圓" pitchFamily="49" charset="-120"/>
              </a:rPr>
              <a:t>九、強迫、引誘、容留或媒介兒童及少年為猥褻行為或性交。</a:t>
            </a:r>
          </a:p>
          <a:p>
            <a:r>
              <a:rPr lang="zh-TW" altLang="en-US" sz="2000" dirty="0" smtClean="0">
                <a:latin typeface="華康儷粗圓" pitchFamily="49" charset="-120"/>
                <a:ea typeface="華康儷粗圓" pitchFamily="49" charset="-120"/>
              </a:rPr>
              <a:t>十、供應兒童及少年刀械、槍砲、彈藥或其他危險物品。</a:t>
            </a:r>
          </a:p>
          <a:p>
            <a:r>
              <a:rPr lang="zh-TW" altLang="en-US" sz="2000" dirty="0" smtClean="0">
                <a:latin typeface="華康儷粗圓" pitchFamily="49" charset="-120"/>
                <a:ea typeface="華康儷粗圓" pitchFamily="49" charset="-120"/>
              </a:rPr>
              <a:t>十一、利用兒童及少年拍攝或錄製暴力、血腥、色情、猥褻或其他有害兒童及少年身心健康之出版品、圖畫、錄影節目帶、影片、光碟、磁片、電子訊號、遊戲軟體、網際網路內容或其他物品</a:t>
            </a:r>
            <a:r>
              <a:rPr lang="zh-TW" altLang="en-US" sz="2000" dirty="0" smtClean="0">
                <a:latin typeface="華康儷粗圓" pitchFamily="49" charset="-120"/>
                <a:ea typeface="華康儷粗圓" pitchFamily="49" charset="-120"/>
              </a:rPr>
              <a:t>。</a:t>
            </a:r>
            <a:endParaRPr lang="zh-TW" altLang="en-US" sz="2000" dirty="0" smtClean="0">
              <a:latin typeface="華康儷粗圓" pitchFamily="49" charset="-120"/>
              <a:ea typeface="華康儷粗圓" pitchFamily="49" charset="-120"/>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descr="ppt校工忍傳素材0008.jpg"/>
          <p:cNvPicPr>
            <a:picLocks noChangeAspect="1"/>
          </p:cNvPicPr>
          <p:nvPr/>
        </p:nvPicPr>
        <p:blipFill>
          <a:blip r:embed="rId2" cstate="print"/>
          <a:stretch>
            <a:fillRect/>
          </a:stretch>
        </p:blipFill>
        <p:spPr>
          <a:xfrm>
            <a:off x="0" y="0"/>
            <a:ext cx="9144000" cy="6858000"/>
          </a:xfrm>
          <a:prstGeom prst="rect">
            <a:avLst/>
          </a:prstGeom>
        </p:spPr>
      </p:pic>
      <p:sp>
        <p:nvSpPr>
          <p:cNvPr id="3" name="矩形 2"/>
          <p:cNvSpPr/>
          <p:nvPr/>
        </p:nvSpPr>
        <p:spPr>
          <a:xfrm>
            <a:off x="1475655" y="764704"/>
            <a:ext cx="2954656" cy="923330"/>
          </a:xfrm>
          <a:prstGeom prst="rect">
            <a:avLst/>
          </a:prstGeom>
          <a:noFill/>
        </p:spPr>
        <p:txBody>
          <a:bodyPr wrap="none" lIns="91440" tIns="45720" rIns="91440" bIns="45720">
            <a:spAutoFit/>
          </a:bodyPr>
          <a:lstStyle/>
          <a:p>
            <a:pPr algn="ctr"/>
            <a:r>
              <a:rPr lang="zh-TW" altLang="en-US" sz="5400" b="1" dirty="0" smtClean="0">
                <a:ln w="10541" cmpd="sng">
                  <a:solidFill>
                    <a:schemeClr val="accent1">
                      <a:shade val="88000"/>
                      <a:satMod val="110000"/>
                    </a:schemeClr>
                  </a:solidFill>
                  <a:prstDash val="solid"/>
                </a:ln>
                <a:solidFill>
                  <a:schemeClr val="tx2">
                    <a:lumMod val="60000"/>
                    <a:lumOff val="40000"/>
                  </a:schemeClr>
                </a:solidFill>
                <a:latin typeface="華康粗圓體" pitchFamily="49" charset="-120"/>
                <a:ea typeface="華康粗圓體" pitchFamily="49" charset="-120"/>
              </a:rPr>
              <a:t>兒童</a:t>
            </a:r>
            <a:r>
              <a:rPr lang="zh-TW" altLang="en-US" sz="5400" b="1" dirty="0" smtClean="0">
                <a:ln w="10541" cmpd="sng">
                  <a:solidFill>
                    <a:schemeClr val="accent1">
                      <a:shade val="88000"/>
                      <a:satMod val="110000"/>
                    </a:schemeClr>
                  </a:solidFill>
                  <a:prstDash val="solid"/>
                </a:ln>
                <a:solidFill>
                  <a:schemeClr val="tx2">
                    <a:lumMod val="60000"/>
                    <a:lumOff val="40000"/>
                  </a:schemeClr>
                </a:solidFill>
                <a:latin typeface="華康粗圓體" pitchFamily="49" charset="-120"/>
                <a:ea typeface="華康粗圓體" pitchFamily="49" charset="-120"/>
              </a:rPr>
              <a:t>虐待</a:t>
            </a:r>
            <a:endParaRPr lang="zh-TW" altLang="en-US" sz="5400" b="1" cap="none" spc="0" dirty="0">
              <a:ln w="10541" cmpd="sng">
                <a:solidFill>
                  <a:schemeClr val="accent1">
                    <a:shade val="88000"/>
                    <a:satMod val="110000"/>
                  </a:schemeClr>
                </a:solidFill>
                <a:prstDash val="solid"/>
              </a:ln>
              <a:solidFill>
                <a:schemeClr val="tx2">
                  <a:lumMod val="60000"/>
                  <a:lumOff val="40000"/>
                </a:schemeClr>
              </a:solidFill>
              <a:effectLst/>
              <a:latin typeface="華康粗圓體" pitchFamily="49" charset="-120"/>
              <a:ea typeface="華康粗圓體" pitchFamily="49" charset="-120"/>
            </a:endParaRPr>
          </a:p>
        </p:txBody>
      </p:sp>
      <p:sp>
        <p:nvSpPr>
          <p:cNvPr id="4" name="文字方塊 3"/>
          <p:cNvSpPr txBox="1"/>
          <p:nvPr/>
        </p:nvSpPr>
        <p:spPr>
          <a:xfrm>
            <a:off x="899592" y="1772816"/>
            <a:ext cx="5112568" cy="707886"/>
          </a:xfrm>
          <a:prstGeom prst="rect">
            <a:avLst/>
          </a:prstGeom>
          <a:noFill/>
        </p:spPr>
        <p:txBody>
          <a:bodyPr wrap="square" rtlCol="0">
            <a:spAutoFit/>
          </a:bodyPr>
          <a:lstStyle/>
          <a:p>
            <a:r>
              <a:rPr lang="zh-TW" altLang="en-US" sz="2000" dirty="0" smtClean="0">
                <a:latin typeface="華康粗圓體" pitchFamily="49" charset="-120"/>
                <a:ea typeface="華康粗圓體" pitchFamily="49" charset="-120"/>
              </a:rPr>
              <a:t>依據兒童及少年福利與權益保障法規定，任何人對於兒童及少年不得有下列行為：</a:t>
            </a:r>
            <a:endParaRPr lang="zh-TW" altLang="en-US" sz="2000" dirty="0">
              <a:latin typeface="華康粗圓體" pitchFamily="49" charset="-120"/>
              <a:ea typeface="華康粗圓體" pitchFamily="49" charset="-120"/>
            </a:endParaRPr>
          </a:p>
        </p:txBody>
      </p:sp>
      <p:sp>
        <p:nvSpPr>
          <p:cNvPr id="5" name="文字方塊 4"/>
          <p:cNvSpPr txBox="1"/>
          <p:nvPr/>
        </p:nvSpPr>
        <p:spPr>
          <a:xfrm>
            <a:off x="899592" y="2636912"/>
            <a:ext cx="4896544" cy="3785652"/>
          </a:xfrm>
          <a:prstGeom prst="rect">
            <a:avLst/>
          </a:prstGeom>
          <a:noFill/>
        </p:spPr>
        <p:txBody>
          <a:bodyPr wrap="square" rtlCol="0">
            <a:spAutoFit/>
          </a:bodyPr>
          <a:lstStyle/>
          <a:p>
            <a:r>
              <a:rPr lang="zh-TW" altLang="en-US" sz="2000" dirty="0" smtClean="0">
                <a:latin typeface="華康儷粗圓" pitchFamily="49" charset="-120"/>
                <a:ea typeface="華康儷粗圓" pitchFamily="49" charset="-120"/>
              </a:rPr>
              <a:t>十二、對兒童及少年散布或播送有害其身心發展之出版品、圖畫、錄影節目帶、影片、光碟、電子訊號、遊戲軟體或其他物品。</a:t>
            </a:r>
          </a:p>
          <a:p>
            <a:r>
              <a:rPr lang="zh-TW" altLang="en-US" sz="2000" dirty="0" smtClean="0">
                <a:latin typeface="華康儷粗圓" pitchFamily="49" charset="-120"/>
                <a:ea typeface="華康儷粗圓" pitchFamily="49" charset="-120"/>
              </a:rPr>
              <a:t>十三、應列為限制級物品，違反依第四十四條第二項所定辦法中有關陳列方式之規定而使兒童及少年得以觀看或取得。</a:t>
            </a:r>
          </a:p>
          <a:p>
            <a:r>
              <a:rPr lang="zh-TW" altLang="en-US" sz="2000" dirty="0" smtClean="0">
                <a:latin typeface="華康儷粗圓" pitchFamily="49" charset="-120"/>
                <a:ea typeface="華康儷粗圓" pitchFamily="49" charset="-120"/>
              </a:rPr>
              <a:t>十四、於網際網路散布或播送有害兒童及少年身心健康之內容，未採取明確可行之防護措施，或未配合網際網路平臺提供者之防護機制，使兒童或少年得以接取或瀏覽</a:t>
            </a:r>
            <a:r>
              <a:rPr lang="zh-TW" altLang="en-US" sz="2000" dirty="0" smtClean="0">
                <a:latin typeface="華康儷粗圓" pitchFamily="49" charset="-120"/>
                <a:ea typeface="華康儷粗圓" pitchFamily="49" charset="-120"/>
              </a:rPr>
              <a:t>。</a:t>
            </a:r>
            <a:endParaRPr lang="zh-TW" altLang="en-US" sz="2000" dirty="0" smtClean="0">
              <a:latin typeface="華康儷粗圓" pitchFamily="49" charset="-120"/>
              <a:ea typeface="華康儷粗圓" pitchFamily="49" charset="-120"/>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descr="ppt校工忍傳素材0008.jpg"/>
          <p:cNvPicPr>
            <a:picLocks noChangeAspect="1"/>
          </p:cNvPicPr>
          <p:nvPr/>
        </p:nvPicPr>
        <p:blipFill>
          <a:blip r:embed="rId2" cstate="print"/>
          <a:stretch>
            <a:fillRect/>
          </a:stretch>
        </p:blipFill>
        <p:spPr>
          <a:xfrm>
            <a:off x="0" y="0"/>
            <a:ext cx="9144000" cy="6858000"/>
          </a:xfrm>
          <a:prstGeom prst="rect">
            <a:avLst/>
          </a:prstGeom>
        </p:spPr>
      </p:pic>
      <p:sp>
        <p:nvSpPr>
          <p:cNvPr id="3" name="矩形 2"/>
          <p:cNvSpPr/>
          <p:nvPr/>
        </p:nvSpPr>
        <p:spPr>
          <a:xfrm>
            <a:off x="1475655" y="764704"/>
            <a:ext cx="2954656" cy="923330"/>
          </a:xfrm>
          <a:prstGeom prst="rect">
            <a:avLst/>
          </a:prstGeom>
          <a:noFill/>
        </p:spPr>
        <p:txBody>
          <a:bodyPr wrap="none" lIns="91440" tIns="45720" rIns="91440" bIns="45720">
            <a:spAutoFit/>
          </a:bodyPr>
          <a:lstStyle/>
          <a:p>
            <a:pPr algn="ctr"/>
            <a:r>
              <a:rPr lang="zh-TW" altLang="en-US" sz="5400" b="1" dirty="0" smtClean="0">
                <a:ln w="10541" cmpd="sng">
                  <a:solidFill>
                    <a:schemeClr val="accent1">
                      <a:shade val="88000"/>
                      <a:satMod val="110000"/>
                    </a:schemeClr>
                  </a:solidFill>
                  <a:prstDash val="solid"/>
                </a:ln>
                <a:solidFill>
                  <a:schemeClr val="tx2">
                    <a:lumMod val="60000"/>
                    <a:lumOff val="40000"/>
                  </a:schemeClr>
                </a:solidFill>
                <a:latin typeface="華康粗圓體" pitchFamily="49" charset="-120"/>
                <a:ea typeface="華康粗圓體" pitchFamily="49" charset="-120"/>
              </a:rPr>
              <a:t>兒童</a:t>
            </a:r>
            <a:r>
              <a:rPr lang="zh-TW" altLang="en-US" sz="5400" b="1" dirty="0" smtClean="0">
                <a:ln w="10541" cmpd="sng">
                  <a:solidFill>
                    <a:schemeClr val="accent1">
                      <a:shade val="88000"/>
                      <a:satMod val="110000"/>
                    </a:schemeClr>
                  </a:solidFill>
                  <a:prstDash val="solid"/>
                </a:ln>
                <a:solidFill>
                  <a:schemeClr val="tx2">
                    <a:lumMod val="60000"/>
                    <a:lumOff val="40000"/>
                  </a:schemeClr>
                </a:solidFill>
                <a:latin typeface="華康粗圓體" pitchFamily="49" charset="-120"/>
                <a:ea typeface="華康粗圓體" pitchFamily="49" charset="-120"/>
              </a:rPr>
              <a:t>虐待</a:t>
            </a:r>
            <a:endParaRPr lang="zh-TW" altLang="en-US" sz="5400" b="1" cap="none" spc="0" dirty="0">
              <a:ln w="10541" cmpd="sng">
                <a:solidFill>
                  <a:schemeClr val="accent1">
                    <a:shade val="88000"/>
                    <a:satMod val="110000"/>
                  </a:schemeClr>
                </a:solidFill>
                <a:prstDash val="solid"/>
              </a:ln>
              <a:solidFill>
                <a:schemeClr val="tx2">
                  <a:lumMod val="60000"/>
                  <a:lumOff val="40000"/>
                </a:schemeClr>
              </a:solidFill>
              <a:effectLst/>
              <a:latin typeface="華康粗圓體" pitchFamily="49" charset="-120"/>
              <a:ea typeface="華康粗圓體" pitchFamily="49" charset="-120"/>
            </a:endParaRPr>
          </a:p>
        </p:txBody>
      </p:sp>
      <p:sp>
        <p:nvSpPr>
          <p:cNvPr id="4" name="文字方塊 3"/>
          <p:cNvSpPr txBox="1"/>
          <p:nvPr/>
        </p:nvSpPr>
        <p:spPr>
          <a:xfrm>
            <a:off x="899592" y="1772816"/>
            <a:ext cx="5112568" cy="707886"/>
          </a:xfrm>
          <a:prstGeom prst="rect">
            <a:avLst/>
          </a:prstGeom>
          <a:noFill/>
        </p:spPr>
        <p:txBody>
          <a:bodyPr wrap="square" rtlCol="0">
            <a:spAutoFit/>
          </a:bodyPr>
          <a:lstStyle/>
          <a:p>
            <a:r>
              <a:rPr lang="zh-TW" altLang="en-US" sz="2000" dirty="0" smtClean="0">
                <a:latin typeface="華康粗圓體" pitchFamily="49" charset="-120"/>
                <a:ea typeface="華康粗圓體" pitchFamily="49" charset="-120"/>
              </a:rPr>
              <a:t>依據兒童及少年福利與權益保障法規定，任何人對於兒童及少年不得有下列行為：</a:t>
            </a:r>
            <a:endParaRPr lang="zh-TW" altLang="en-US" sz="2000" dirty="0">
              <a:latin typeface="華康粗圓體" pitchFamily="49" charset="-120"/>
              <a:ea typeface="華康粗圓體" pitchFamily="49" charset="-120"/>
            </a:endParaRPr>
          </a:p>
        </p:txBody>
      </p:sp>
      <p:sp>
        <p:nvSpPr>
          <p:cNvPr id="5" name="文字方塊 4"/>
          <p:cNvSpPr txBox="1"/>
          <p:nvPr/>
        </p:nvSpPr>
        <p:spPr>
          <a:xfrm>
            <a:off x="899592" y="2636912"/>
            <a:ext cx="4896544" cy="1938992"/>
          </a:xfrm>
          <a:prstGeom prst="rect">
            <a:avLst/>
          </a:prstGeom>
          <a:noFill/>
        </p:spPr>
        <p:txBody>
          <a:bodyPr wrap="square" rtlCol="0">
            <a:spAutoFit/>
          </a:bodyPr>
          <a:lstStyle/>
          <a:p>
            <a:r>
              <a:rPr lang="zh-TW" altLang="en-US" sz="2000" dirty="0" smtClean="0">
                <a:latin typeface="華康儷粗圓" pitchFamily="49" charset="-120"/>
                <a:ea typeface="華康儷粗圓" pitchFamily="49" charset="-120"/>
              </a:rPr>
              <a:t>十五、帶領或誘使兒童及少年進入有礙其身心健康之場所。</a:t>
            </a:r>
          </a:p>
          <a:p>
            <a:r>
              <a:rPr lang="zh-TW" altLang="en-US" sz="2000" dirty="0" smtClean="0">
                <a:latin typeface="華康儷粗圓" pitchFamily="49" charset="-120"/>
                <a:ea typeface="華康儷粗圓" pitchFamily="49" charset="-120"/>
              </a:rPr>
              <a:t>十六、強迫、引誘、容留或媒介兒童及少年為自殺行為。</a:t>
            </a:r>
          </a:p>
          <a:p>
            <a:r>
              <a:rPr lang="zh-TW" altLang="en-US" sz="2000" dirty="0" smtClean="0">
                <a:latin typeface="華康儷粗圓" pitchFamily="49" charset="-120"/>
                <a:ea typeface="華康儷粗圓" pitchFamily="49" charset="-120"/>
              </a:rPr>
              <a:t>十七、其他對兒童及少年或利用兒童及少年犯罪或為不正當之行為。</a:t>
            </a:r>
            <a:endParaRPr lang="zh-TW" altLang="en-US" sz="2000" dirty="0">
              <a:latin typeface="華康儷粗圓" pitchFamily="49" charset="-120"/>
              <a:ea typeface="華康儷粗圓" pitchFamily="49" charset="-120"/>
            </a:endParaRPr>
          </a:p>
        </p:txBody>
      </p:sp>
      <p:sp>
        <p:nvSpPr>
          <p:cNvPr id="6" name="文字方塊 5"/>
          <p:cNvSpPr txBox="1"/>
          <p:nvPr/>
        </p:nvSpPr>
        <p:spPr>
          <a:xfrm>
            <a:off x="4644008" y="5733256"/>
            <a:ext cx="1656184" cy="646331"/>
          </a:xfrm>
          <a:prstGeom prst="rect">
            <a:avLst/>
          </a:prstGeom>
          <a:noFill/>
        </p:spPr>
        <p:txBody>
          <a:bodyPr wrap="square" rtlCol="0">
            <a:spAutoFit/>
          </a:bodyPr>
          <a:lstStyle/>
          <a:p>
            <a:r>
              <a:rPr lang="en-US" altLang="zh-TW" sz="3600" dirty="0" smtClean="0"/>
              <a:t>END</a:t>
            </a:r>
            <a:endParaRPr lang="zh-TW" altLang="en-US" sz="36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descr="ppt校工忍傳素材0004.jpg"/>
          <p:cNvPicPr>
            <a:picLocks noChangeAspect="1"/>
          </p:cNvPicPr>
          <p:nvPr/>
        </p:nvPicPr>
        <p:blipFill>
          <a:blip r:embed="rId2" cstate="print"/>
          <a:stretch>
            <a:fillRect/>
          </a:stretch>
        </p:blipFill>
        <p:spPr>
          <a:xfrm>
            <a:off x="0" y="0"/>
            <a:ext cx="9144000" cy="6858000"/>
          </a:xfrm>
          <a:prstGeom prst="rect">
            <a:avLst/>
          </a:prstGeom>
        </p:spPr>
      </p:pic>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descr="ppt校工忍傳素材0007.jpg"/>
          <p:cNvPicPr>
            <a:picLocks noChangeAspect="1"/>
          </p:cNvPicPr>
          <p:nvPr/>
        </p:nvPicPr>
        <p:blipFill>
          <a:blip r:embed="rId2" cstate="print"/>
          <a:stretch>
            <a:fillRect/>
          </a:stretch>
        </p:blipFill>
        <p:spPr>
          <a:xfrm>
            <a:off x="0" y="0"/>
            <a:ext cx="9144000" cy="6858000"/>
          </a:xfrm>
          <a:prstGeom prst="rect">
            <a:avLst/>
          </a:prstGeom>
        </p:spPr>
      </p:pic>
      <p:sp>
        <p:nvSpPr>
          <p:cNvPr id="3" name="矩形 2"/>
          <p:cNvSpPr/>
          <p:nvPr/>
        </p:nvSpPr>
        <p:spPr>
          <a:xfrm>
            <a:off x="1380559" y="1124744"/>
            <a:ext cx="3839513" cy="1569660"/>
          </a:xfrm>
          <a:prstGeom prst="rect">
            <a:avLst/>
          </a:prstGeom>
          <a:noFill/>
        </p:spPr>
        <p:txBody>
          <a:bodyPr wrap="none" lIns="91440" tIns="45720" rIns="91440" bIns="45720">
            <a:spAutoFit/>
          </a:bodyPr>
          <a:lstStyle/>
          <a:p>
            <a:pPr algn="ctr"/>
            <a:r>
              <a:rPr lang="en-US" altLang="zh-TW" sz="9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endParaRPr lang="zh-TW" altLang="en-US" sz="9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4" name="矩形 3"/>
          <p:cNvSpPr/>
          <p:nvPr/>
        </p:nvSpPr>
        <p:spPr>
          <a:xfrm>
            <a:off x="1380559" y="2651428"/>
            <a:ext cx="3839513" cy="1569660"/>
          </a:xfrm>
          <a:prstGeom prst="rect">
            <a:avLst/>
          </a:prstGeom>
          <a:noFill/>
        </p:spPr>
        <p:txBody>
          <a:bodyPr wrap="none" lIns="91440" tIns="45720" rIns="91440" bIns="45720">
            <a:spAutoFit/>
          </a:bodyPr>
          <a:lstStyle/>
          <a:p>
            <a:pPr algn="ctr"/>
            <a:r>
              <a:rPr lang="en-US" altLang="zh-TW" sz="9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endParaRPr lang="zh-TW" altLang="en-US" sz="9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矩形 4"/>
          <p:cNvSpPr/>
          <p:nvPr/>
        </p:nvSpPr>
        <p:spPr>
          <a:xfrm>
            <a:off x="1380559" y="4149080"/>
            <a:ext cx="3839513" cy="1569660"/>
          </a:xfrm>
          <a:prstGeom prst="rect">
            <a:avLst/>
          </a:prstGeom>
          <a:noFill/>
        </p:spPr>
        <p:txBody>
          <a:bodyPr wrap="none" lIns="91440" tIns="45720" rIns="91440" bIns="45720">
            <a:spAutoFit/>
          </a:bodyPr>
          <a:lstStyle/>
          <a:p>
            <a:pPr algn="ctr"/>
            <a:r>
              <a:rPr lang="en-US" altLang="zh-TW" sz="9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endParaRPr lang="zh-TW" altLang="en-US" sz="9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build="allAtOnce"/>
      <p:bldP spid="5"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descr="ppt校工忍傳素材0008.jpg"/>
          <p:cNvPicPr>
            <a:picLocks noChangeAspect="1"/>
          </p:cNvPicPr>
          <p:nvPr/>
        </p:nvPicPr>
        <p:blipFill>
          <a:blip r:embed="rId2" cstate="print"/>
          <a:stretch>
            <a:fillRect/>
          </a:stretch>
        </p:blipFill>
        <p:spPr>
          <a:xfrm>
            <a:off x="0" y="0"/>
            <a:ext cx="9144000" cy="6858000"/>
          </a:xfrm>
          <a:prstGeom prst="rect">
            <a:avLst/>
          </a:prstGeom>
        </p:spPr>
      </p:pic>
      <p:pic>
        <p:nvPicPr>
          <p:cNvPr id="3" name="圖片 2" descr="愛打就打.jpg"/>
          <p:cNvPicPr>
            <a:picLocks noChangeAspect="1"/>
          </p:cNvPicPr>
          <p:nvPr/>
        </p:nvPicPr>
        <p:blipFill>
          <a:blip r:embed="rId3" cstate="print"/>
          <a:stretch>
            <a:fillRect/>
          </a:stretch>
        </p:blipFill>
        <p:spPr>
          <a:xfrm>
            <a:off x="539552" y="836712"/>
            <a:ext cx="4392488" cy="2369177"/>
          </a:xfrm>
          <a:prstGeom prst="rect">
            <a:avLst/>
          </a:prstGeom>
        </p:spPr>
      </p:pic>
      <p:sp>
        <p:nvSpPr>
          <p:cNvPr id="4" name="矩形 3"/>
          <p:cNvSpPr/>
          <p:nvPr/>
        </p:nvSpPr>
        <p:spPr>
          <a:xfrm>
            <a:off x="971600" y="3429000"/>
            <a:ext cx="5400600" cy="2585323"/>
          </a:xfrm>
          <a:prstGeom prst="rect">
            <a:avLst/>
          </a:prstGeom>
          <a:noFill/>
        </p:spPr>
        <p:txBody>
          <a:bodyPr wrap="square" lIns="91440" tIns="45720" rIns="91440" bIns="45720">
            <a:spAutoFit/>
          </a:bodyPr>
          <a:lstStyle/>
          <a:p>
            <a:pPr algn="ctr"/>
            <a:r>
              <a:rPr lang="zh-TW" alt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華康粗圓體" pitchFamily="49" charset="-120"/>
                <a:ea typeface="華康粗圓體" pitchFamily="49" charset="-120"/>
              </a:rPr>
              <a:t>他是</a:t>
            </a:r>
            <a:r>
              <a:rPr lang="zh-TW" alt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華康粗圓體" pitchFamily="49" charset="-120"/>
                <a:ea typeface="華康粗圓體" pitchFamily="49" charset="-120"/>
              </a:rPr>
              <a:t>我生的</a:t>
            </a:r>
            <a:endParaRPr lang="en-US" altLang="zh-TW"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華康粗圓體" pitchFamily="49" charset="-120"/>
              <a:ea typeface="華康粗圓體" pitchFamily="49" charset="-120"/>
            </a:endParaRPr>
          </a:p>
          <a:p>
            <a:pPr algn="ctr"/>
            <a:r>
              <a:rPr lang="zh-TW" alt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華康粗圓體" pitchFamily="49" charset="-120"/>
                <a:ea typeface="華康粗圓體" pitchFamily="49" charset="-120"/>
              </a:rPr>
              <a:t>我愛怎樣就怎樣</a:t>
            </a:r>
            <a:endParaRPr lang="en-US" altLang="zh-TW"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華康粗圓體" pitchFamily="49" charset="-120"/>
              <a:ea typeface="華康粗圓體" pitchFamily="49" charset="-120"/>
            </a:endParaRPr>
          </a:p>
          <a:p>
            <a:pPr algn="ctr"/>
            <a:r>
              <a:rPr lang="zh-TW" alt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華康粗圓體" pitchFamily="49" charset="-120"/>
                <a:ea typeface="華康粗圓體" pitchFamily="49" charset="-120"/>
              </a:rPr>
              <a:t>這樣對嗎</a:t>
            </a:r>
            <a:r>
              <a:rPr lang="zh-TW" alt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華康粗圓體" pitchFamily="49" charset="-120"/>
                <a:ea typeface="華康粗圓體" pitchFamily="49" charset="-120"/>
              </a:rPr>
              <a:t>？</a:t>
            </a:r>
            <a:endParaRPr lang="zh-TW" alt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華康粗圓體" pitchFamily="49" charset="-120"/>
              <a:ea typeface="華康粗圓體" pitchFamily="49" charset="-12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2000"/>
                                        <p:tgtEl>
                                          <p:spTgt spid="4">
                                            <p:txEl>
                                              <p:pRg st="0" end="0"/>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Effect transition="in" filter="fade">
                                      <p:cBhvr>
                                        <p:cTn id="16" dur="2000"/>
                                        <p:tgtEl>
                                          <p:spTgt spid="4">
                                            <p:txEl>
                                              <p:pRg st="1" end="1"/>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descr="ppt校工忍傳素材0008.jpg"/>
          <p:cNvPicPr>
            <a:picLocks noChangeAspect="1"/>
          </p:cNvPicPr>
          <p:nvPr/>
        </p:nvPicPr>
        <p:blipFill>
          <a:blip r:embed="rId2" cstate="print"/>
          <a:stretch>
            <a:fillRect/>
          </a:stretch>
        </p:blipFill>
        <p:spPr>
          <a:xfrm>
            <a:off x="0" y="0"/>
            <a:ext cx="9144000" cy="6858000"/>
          </a:xfrm>
          <a:prstGeom prst="rect">
            <a:avLst/>
          </a:prstGeom>
        </p:spPr>
      </p:pic>
      <p:pic>
        <p:nvPicPr>
          <p:cNvPr id="3" name="圖片 2" descr="影片欣賞01.jpg"/>
          <p:cNvPicPr>
            <a:picLocks noChangeAspect="1"/>
          </p:cNvPicPr>
          <p:nvPr/>
        </p:nvPicPr>
        <p:blipFill>
          <a:blip r:embed="rId3" cstate="print"/>
          <a:stretch>
            <a:fillRect/>
          </a:stretch>
        </p:blipFill>
        <p:spPr>
          <a:xfrm>
            <a:off x="0" y="2066064"/>
            <a:ext cx="9144000" cy="3811208"/>
          </a:xfrm>
          <a:prstGeom prst="rect">
            <a:avLst/>
          </a:prstGeom>
        </p:spPr>
      </p:pic>
      <p:sp>
        <p:nvSpPr>
          <p:cNvPr id="4" name="矩形 3"/>
          <p:cNvSpPr/>
          <p:nvPr/>
        </p:nvSpPr>
        <p:spPr>
          <a:xfrm>
            <a:off x="899592" y="908720"/>
            <a:ext cx="3108544" cy="923330"/>
          </a:xfrm>
          <a:prstGeom prst="rect">
            <a:avLst/>
          </a:prstGeom>
          <a:noFill/>
        </p:spPr>
        <p:txBody>
          <a:bodyPr wrap="none" lIns="91440" tIns="45720" rIns="91440" bIns="45720">
            <a:spAutoFit/>
          </a:bodyPr>
          <a:lstStyle/>
          <a:p>
            <a:pPr algn="ctr"/>
            <a:r>
              <a:rPr lang="zh-TW" alt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華康粗圓體" pitchFamily="49" charset="-120"/>
                <a:ea typeface="華康粗圓體" pitchFamily="49" charset="-120"/>
              </a:rPr>
              <a:t>影片欣賞</a:t>
            </a:r>
            <a:endParaRPr lang="zh-TW" alt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華康粗圓體" pitchFamily="49" charset="-120"/>
              <a:ea typeface="華康粗圓體" pitchFamily="49" charset="-120"/>
            </a:endParaRP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descr="ppt校工忍傳素材0008.jpg"/>
          <p:cNvPicPr>
            <a:picLocks noChangeAspect="1"/>
          </p:cNvPicPr>
          <p:nvPr/>
        </p:nvPicPr>
        <p:blipFill>
          <a:blip r:embed="rId2" cstate="print"/>
          <a:stretch>
            <a:fillRect/>
          </a:stretch>
        </p:blipFill>
        <p:spPr>
          <a:xfrm>
            <a:off x="0" y="0"/>
            <a:ext cx="9144000" cy="6858000"/>
          </a:xfrm>
          <a:prstGeom prst="rect">
            <a:avLst/>
          </a:prstGeom>
        </p:spPr>
      </p:pic>
      <p:sp>
        <p:nvSpPr>
          <p:cNvPr id="3" name="矩形 2"/>
          <p:cNvSpPr/>
          <p:nvPr/>
        </p:nvSpPr>
        <p:spPr>
          <a:xfrm>
            <a:off x="677665" y="1724615"/>
            <a:ext cx="5262979" cy="1200329"/>
          </a:xfrm>
          <a:prstGeom prst="rect">
            <a:avLst/>
          </a:prstGeom>
          <a:noFill/>
        </p:spPr>
        <p:txBody>
          <a:bodyPr wrap="none" lIns="91440" tIns="45720" rIns="91440" bIns="45720">
            <a:spAutoFit/>
          </a:bodyPr>
          <a:lstStyle/>
          <a:p>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在這裡校</a:t>
            </a:r>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工是</a:t>
            </a:r>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從哪些</a:t>
            </a:r>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地方</a:t>
            </a:r>
            <a:endParaRPr lang="en-US" altLang="zh-TW"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endParaRPr>
          </a:p>
          <a:p>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注意</a:t>
            </a:r>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到小琪不尋常</a:t>
            </a:r>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a:t>
            </a:r>
            <a:endParaRPr lang="zh-TW" altLang="en-US" sz="3600" dirty="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endParaRPr>
          </a:p>
        </p:txBody>
      </p:sp>
      <p:sp>
        <p:nvSpPr>
          <p:cNvPr id="4" name="矩形 3"/>
          <p:cNvSpPr/>
          <p:nvPr/>
        </p:nvSpPr>
        <p:spPr>
          <a:xfrm>
            <a:off x="683568" y="2996952"/>
            <a:ext cx="5724644" cy="646331"/>
          </a:xfrm>
          <a:prstGeom prst="rect">
            <a:avLst/>
          </a:prstGeom>
          <a:noFill/>
        </p:spPr>
        <p:txBody>
          <a:bodyPr wrap="none" lIns="91440" tIns="45720" rIns="91440" bIns="45720">
            <a:spAutoFit/>
          </a:bodyPr>
          <a:lstStyle/>
          <a:p>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小琪和爸爸間的身分關係？</a:t>
            </a:r>
          </a:p>
        </p:txBody>
      </p:sp>
      <p:sp>
        <p:nvSpPr>
          <p:cNvPr id="6" name="矩形 5"/>
          <p:cNvSpPr/>
          <p:nvPr/>
        </p:nvSpPr>
        <p:spPr>
          <a:xfrm>
            <a:off x="683568" y="3717032"/>
            <a:ext cx="4339650" cy="1200329"/>
          </a:xfrm>
          <a:prstGeom prst="rect">
            <a:avLst/>
          </a:prstGeom>
          <a:noFill/>
        </p:spPr>
        <p:txBody>
          <a:bodyPr wrap="none" lIns="91440" tIns="45720" rIns="91440" bIns="45720">
            <a:spAutoFit/>
          </a:bodyPr>
          <a:lstStyle/>
          <a:p>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爸爸準備毆打小琪</a:t>
            </a:r>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時</a:t>
            </a:r>
            <a:endParaRPr lang="en-US" altLang="zh-TW"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endParaRPr>
          </a:p>
          <a:p>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精神狀態</a:t>
            </a:r>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為何？</a:t>
            </a:r>
          </a:p>
        </p:txBody>
      </p:sp>
      <p:sp>
        <p:nvSpPr>
          <p:cNvPr id="7" name="矩形 6"/>
          <p:cNvSpPr/>
          <p:nvPr/>
        </p:nvSpPr>
        <p:spPr>
          <a:xfrm>
            <a:off x="683568" y="4941168"/>
            <a:ext cx="3877985" cy="1200329"/>
          </a:xfrm>
          <a:prstGeom prst="rect">
            <a:avLst/>
          </a:prstGeom>
          <a:noFill/>
        </p:spPr>
        <p:txBody>
          <a:bodyPr wrap="none" lIns="91440" tIns="45720" rIns="91440" bIns="45720">
            <a:spAutoFit/>
          </a:bodyPr>
          <a:lstStyle/>
          <a:p>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爸爸毆打</a:t>
            </a:r>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小琪</a:t>
            </a:r>
            <a:endParaRPr lang="en-US" altLang="zh-TW"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endParaRPr>
          </a:p>
          <a:p>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是不是</a:t>
            </a:r>
            <a:r>
              <a:rPr lang="zh-TW" altLang="en-US" sz="3600" dirty="0" smtClean="0">
                <a:ln w="18415" cmpd="sng">
                  <a:noFill/>
                  <a:prstDash val="solid"/>
                </a:ln>
                <a:solidFill>
                  <a:schemeClr val="tx2">
                    <a:lumMod val="60000"/>
                    <a:lumOff val="40000"/>
                  </a:schemeClr>
                </a:solidFill>
                <a:effectLst>
                  <a:outerShdw blurRad="63500" dir="3600000" algn="tl" rotWithShape="0">
                    <a:srgbClr val="000000">
                      <a:alpha val="70000"/>
                    </a:srgbClr>
                  </a:outerShdw>
                </a:effectLst>
                <a:latin typeface="華康粗圓體" pitchFamily="49" charset="-120"/>
                <a:ea typeface="華康粗圓體" pitchFamily="49" charset="-120"/>
              </a:rPr>
              <a:t>犯罪行為？</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wipe(down)">
                                      <p:cBhvr>
                                        <p:cTn id="15" dur="500"/>
                                        <p:tgtEl>
                                          <p:spTgt spid="4">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wipe(down)">
                                      <p:cBhvr>
                                        <p:cTn id="20" dur="500"/>
                                        <p:tgtEl>
                                          <p:spTgt spid="6">
                                            <p:txEl>
                                              <p:pRg st="0" end="0"/>
                                            </p:tx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animEffect transition="in" filter="wipe(down)">
                                      <p:cBhvr>
                                        <p:cTn id="23" dur="500"/>
                                        <p:tgtEl>
                                          <p:spTgt spid="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wipe(down)">
                                      <p:cBhvr>
                                        <p:cTn id="28" dur="500"/>
                                        <p:tgtEl>
                                          <p:spTgt spid="7">
                                            <p:txEl>
                                              <p:pRg st="0" end="0"/>
                                            </p:tx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Effect transition="in" filter="wipe(down)">
                                      <p:cBhvr>
                                        <p:cTn id="31"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build="allAtOnce"/>
      <p:bldP spid="6" grpId="0" build="allAtOnce"/>
      <p:bldP spid="7"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descr="ppt校工忍傳素材0008.jpg"/>
          <p:cNvPicPr>
            <a:picLocks noChangeAspect="1"/>
          </p:cNvPicPr>
          <p:nvPr/>
        </p:nvPicPr>
        <p:blipFill>
          <a:blip r:embed="rId2" cstate="print"/>
          <a:stretch>
            <a:fillRect/>
          </a:stretch>
        </p:blipFill>
        <p:spPr>
          <a:xfrm>
            <a:off x="0" y="0"/>
            <a:ext cx="9144000" cy="6858000"/>
          </a:xfrm>
          <a:prstGeom prst="rect">
            <a:avLst/>
          </a:prstGeom>
        </p:spPr>
      </p:pic>
      <p:sp>
        <p:nvSpPr>
          <p:cNvPr id="3" name="矩形 2"/>
          <p:cNvSpPr/>
          <p:nvPr/>
        </p:nvSpPr>
        <p:spPr>
          <a:xfrm>
            <a:off x="1475656" y="764704"/>
            <a:ext cx="2954655" cy="923330"/>
          </a:xfrm>
          <a:prstGeom prst="rect">
            <a:avLst/>
          </a:prstGeom>
          <a:noFill/>
        </p:spPr>
        <p:txBody>
          <a:bodyPr wrap="none" lIns="91440" tIns="45720" rIns="91440" bIns="45720">
            <a:spAutoFit/>
          </a:bodyPr>
          <a:lstStyle/>
          <a:p>
            <a:pPr algn="ctr"/>
            <a:r>
              <a:rPr lang="zh-TW" altLang="en-US" sz="5400" b="1" dirty="0" smtClean="0">
                <a:ln w="10541" cmpd="sng">
                  <a:solidFill>
                    <a:schemeClr val="accent1">
                      <a:shade val="88000"/>
                      <a:satMod val="110000"/>
                    </a:schemeClr>
                  </a:solidFill>
                  <a:prstDash val="solid"/>
                </a:ln>
                <a:solidFill>
                  <a:schemeClr val="tx2">
                    <a:lumMod val="60000"/>
                    <a:lumOff val="40000"/>
                  </a:schemeClr>
                </a:solidFill>
                <a:latin typeface="華康粗圓體" pitchFamily="49" charset="-120"/>
                <a:ea typeface="華康粗圓體" pitchFamily="49" charset="-120"/>
              </a:rPr>
              <a:t>家庭暴力</a:t>
            </a:r>
            <a:endParaRPr lang="zh-TW" altLang="en-US" sz="5400" b="1" cap="none" spc="0" dirty="0">
              <a:ln w="10541" cmpd="sng">
                <a:solidFill>
                  <a:schemeClr val="accent1">
                    <a:shade val="88000"/>
                    <a:satMod val="110000"/>
                  </a:schemeClr>
                </a:solidFill>
                <a:prstDash val="solid"/>
              </a:ln>
              <a:solidFill>
                <a:schemeClr val="tx2">
                  <a:lumMod val="60000"/>
                  <a:lumOff val="40000"/>
                </a:schemeClr>
              </a:solidFill>
              <a:effectLst/>
              <a:latin typeface="華康粗圓體" pitchFamily="49" charset="-120"/>
              <a:ea typeface="華康粗圓體" pitchFamily="49" charset="-120"/>
            </a:endParaRPr>
          </a:p>
        </p:txBody>
      </p:sp>
      <p:sp>
        <p:nvSpPr>
          <p:cNvPr id="4" name="文字方塊 3"/>
          <p:cNvSpPr txBox="1"/>
          <p:nvPr/>
        </p:nvSpPr>
        <p:spPr>
          <a:xfrm>
            <a:off x="1043608" y="1847726"/>
            <a:ext cx="5112568" cy="1077218"/>
          </a:xfrm>
          <a:prstGeom prst="rect">
            <a:avLst/>
          </a:prstGeom>
          <a:noFill/>
        </p:spPr>
        <p:txBody>
          <a:bodyPr wrap="square" rtlCol="0">
            <a:spAutoFit/>
          </a:bodyPr>
          <a:lstStyle/>
          <a:p>
            <a:r>
              <a:rPr lang="zh-TW" altLang="zh-TW" sz="3200" dirty="0" smtClean="0">
                <a:latin typeface="華康粗圓體" pitchFamily="49" charset="-120"/>
                <a:ea typeface="華康粗圓體" pitchFamily="49" charset="-120"/>
              </a:rPr>
              <a:t>家庭</a:t>
            </a:r>
            <a:r>
              <a:rPr lang="zh-TW" altLang="zh-TW" sz="3200" dirty="0" smtClean="0">
                <a:latin typeface="華康粗圓體" pitchFamily="49" charset="-120"/>
                <a:ea typeface="華康粗圓體" pitchFamily="49" charset="-120"/>
              </a:rPr>
              <a:t>成員間實施</a:t>
            </a:r>
            <a:r>
              <a:rPr lang="zh-TW" altLang="zh-TW" sz="3200" dirty="0" smtClean="0">
                <a:latin typeface="華康粗圓體" pitchFamily="49" charset="-120"/>
                <a:ea typeface="華康粗圓體" pitchFamily="49" charset="-120"/>
              </a:rPr>
              <a:t>身體或</a:t>
            </a:r>
            <a:endParaRPr lang="en-US" altLang="zh-TW" sz="3200" dirty="0" smtClean="0">
              <a:latin typeface="華康粗圓體" pitchFamily="49" charset="-120"/>
              <a:ea typeface="華康粗圓體" pitchFamily="49" charset="-120"/>
            </a:endParaRPr>
          </a:p>
          <a:p>
            <a:r>
              <a:rPr lang="zh-TW" altLang="zh-TW" sz="3200" dirty="0" smtClean="0">
                <a:latin typeface="華康粗圓體" pitchFamily="49" charset="-120"/>
                <a:ea typeface="華康粗圓體" pitchFamily="49" charset="-120"/>
              </a:rPr>
              <a:t>精神</a:t>
            </a:r>
            <a:r>
              <a:rPr lang="zh-TW" altLang="zh-TW" sz="3200" dirty="0" smtClean="0">
                <a:latin typeface="華康粗圓體" pitchFamily="49" charset="-120"/>
                <a:ea typeface="華康粗圓體" pitchFamily="49" charset="-120"/>
              </a:rPr>
              <a:t>上不法侵害之</a:t>
            </a:r>
            <a:r>
              <a:rPr lang="zh-TW" altLang="zh-TW" sz="3200" dirty="0" smtClean="0">
                <a:latin typeface="華康粗圓體" pitchFamily="49" charset="-120"/>
                <a:ea typeface="華康粗圓體" pitchFamily="49" charset="-120"/>
              </a:rPr>
              <a:t>行為</a:t>
            </a:r>
            <a:endParaRPr lang="zh-TW" altLang="en-US" sz="3200" dirty="0">
              <a:latin typeface="華康粗圓體" pitchFamily="49" charset="-120"/>
              <a:ea typeface="華康粗圓體" pitchFamily="49" charset="-120"/>
            </a:endParaRPr>
          </a:p>
        </p:txBody>
      </p:sp>
      <p:sp>
        <p:nvSpPr>
          <p:cNvPr id="5" name="文字方塊 4"/>
          <p:cNvSpPr txBox="1"/>
          <p:nvPr/>
        </p:nvSpPr>
        <p:spPr>
          <a:xfrm>
            <a:off x="827584" y="3284984"/>
            <a:ext cx="4896544" cy="2246769"/>
          </a:xfrm>
          <a:prstGeom prst="rect">
            <a:avLst/>
          </a:prstGeom>
          <a:noFill/>
        </p:spPr>
        <p:txBody>
          <a:bodyPr wrap="square" rtlCol="0">
            <a:spAutoFit/>
          </a:bodyPr>
          <a:lstStyle/>
          <a:p>
            <a:r>
              <a:rPr lang="zh-TW" altLang="zh-TW" sz="2000" dirty="0" smtClean="0">
                <a:latin typeface="華康儷粗圓" pitchFamily="49" charset="-120"/>
                <a:ea typeface="華康儷粗圓" pitchFamily="49" charset="-120"/>
              </a:rPr>
              <a:t>身體上不法侵害指的是：虐待、遺棄、押賣、強迫、引誘從事不正常之職業或行為、濫用親權、利用或對兒童少年犯罪、傷害、妨害自由、性侵害…等，包括有鞭、毆、踢、捶、推、拉、甩、扯、摑、抓、咬、燒、扭曲肢體、揪頭髮、扼喉頭、或使用器械攻擊等方式。</a:t>
            </a:r>
            <a:endParaRPr lang="zh-TW" altLang="en-US" sz="2000" dirty="0">
              <a:latin typeface="華康儷粗圓" pitchFamily="49" charset="-120"/>
              <a:ea typeface="華康儷粗圓" pitchFamily="49" charset="-120"/>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descr="ppt校工忍傳素材0008.jpg"/>
          <p:cNvPicPr>
            <a:picLocks noChangeAspect="1"/>
          </p:cNvPicPr>
          <p:nvPr/>
        </p:nvPicPr>
        <p:blipFill>
          <a:blip r:embed="rId2" cstate="print"/>
          <a:stretch>
            <a:fillRect/>
          </a:stretch>
        </p:blipFill>
        <p:spPr>
          <a:xfrm>
            <a:off x="0" y="0"/>
            <a:ext cx="9144000" cy="6858000"/>
          </a:xfrm>
          <a:prstGeom prst="rect">
            <a:avLst/>
          </a:prstGeom>
        </p:spPr>
      </p:pic>
      <p:sp>
        <p:nvSpPr>
          <p:cNvPr id="3" name="矩形 2"/>
          <p:cNvSpPr/>
          <p:nvPr/>
        </p:nvSpPr>
        <p:spPr>
          <a:xfrm>
            <a:off x="1475656" y="764704"/>
            <a:ext cx="2954655" cy="923330"/>
          </a:xfrm>
          <a:prstGeom prst="rect">
            <a:avLst/>
          </a:prstGeom>
          <a:noFill/>
        </p:spPr>
        <p:txBody>
          <a:bodyPr wrap="none" lIns="91440" tIns="45720" rIns="91440" bIns="45720">
            <a:spAutoFit/>
          </a:bodyPr>
          <a:lstStyle/>
          <a:p>
            <a:pPr algn="ctr"/>
            <a:r>
              <a:rPr lang="zh-TW" altLang="en-US" sz="5400" b="1" dirty="0" smtClean="0">
                <a:ln w="10541" cmpd="sng">
                  <a:solidFill>
                    <a:schemeClr val="accent1">
                      <a:shade val="88000"/>
                      <a:satMod val="110000"/>
                    </a:schemeClr>
                  </a:solidFill>
                  <a:prstDash val="solid"/>
                </a:ln>
                <a:solidFill>
                  <a:schemeClr val="tx2">
                    <a:lumMod val="60000"/>
                    <a:lumOff val="40000"/>
                  </a:schemeClr>
                </a:solidFill>
                <a:latin typeface="華康粗圓體" pitchFamily="49" charset="-120"/>
                <a:ea typeface="華康粗圓體" pitchFamily="49" charset="-120"/>
              </a:rPr>
              <a:t>家庭暴力</a:t>
            </a:r>
            <a:endParaRPr lang="zh-TW" altLang="en-US" sz="5400" b="1" cap="none" spc="0" dirty="0">
              <a:ln w="10541" cmpd="sng">
                <a:solidFill>
                  <a:schemeClr val="accent1">
                    <a:shade val="88000"/>
                    <a:satMod val="110000"/>
                  </a:schemeClr>
                </a:solidFill>
                <a:prstDash val="solid"/>
              </a:ln>
              <a:solidFill>
                <a:schemeClr val="tx2">
                  <a:lumMod val="60000"/>
                  <a:lumOff val="40000"/>
                </a:schemeClr>
              </a:solidFill>
              <a:effectLst/>
              <a:latin typeface="華康粗圓體" pitchFamily="49" charset="-120"/>
              <a:ea typeface="華康粗圓體" pitchFamily="49" charset="-120"/>
            </a:endParaRPr>
          </a:p>
        </p:txBody>
      </p:sp>
      <p:sp>
        <p:nvSpPr>
          <p:cNvPr id="4" name="文字方塊 3"/>
          <p:cNvSpPr txBox="1"/>
          <p:nvPr/>
        </p:nvSpPr>
        <p:spPr>
          <a:xfrm>
            <a:off x="1043608" y="1847726"/>
            <a:ext cx="5112568" cy="1077218"/>
          </a:xfrm>
          <a:prstGeom prst="rect">
            <a:avLst/>
          </a:prstGeom>
          <a:noFill/>
        </p:spPr>
        <p:txBody>
          <a:bodyPr wrap="square" rtlCol="0">
            <a:spAutoFit/>
          </a:bodyPr>
          <a:lstStyle/>
          <a:p>
            <a:r>
              <a:rPr lang="zh-TW" altLang="zh-TW" sz="3200" dirty="0" smtClean="0">
                <a:latin typeface="華康粗圓體" pitchFamily="49" charset="-120"/>
                <a:ea typeface="華康粗圓體" pitchFamily="49" charset="-120"/>
              </a:rPr>
              <a:t>家庭</a:t>
            </a:r>
            <a:r>
              <a:rPr lang="zh-TW" altLang="zh-TW" sz="3200" dirty="0" smtClean="0">
                <a:latin typeface="華康粗圓體" pitchFamily="49" charset="-120"/>
                <a:ea typeface="華康粗圓體" pitchFamily="49" charset="-120"/>
              </a:rPr>
              <a:t>成員間實施</a:t>
            </a:r>
            <a:r>
              <a:rPr lang="zh-TW" altLang="zh-TW" sz="3200" dirty="0" smtClean="0">
                <a:latin typeface="華康粗圓體" pitchFamily="49" charset="-120"/>
                <a:ea typeface="華康粗圓體" pitchFamily="49" charset="-120"/>
              </a:rPr>
              <a:t>身體或</a:t>
            </a:r>
            <a:endParaRPr lang="en-US" altLang="zh-TW" sz="3200" dirty="0" smtClean="0">
              <a:latin typeface="華康粗圓體" pitchFamily="49" charset="-120"/>
              <a:ea typeface="華康粗圓體" pitchFamily="49" charset="-120"/>
            </a:endParaRPr>
          </a:p>
          <a:p>
            <a:r>
              <a:rPr lang="zh-TW" altLang="zh-TW" sz="3200" dirty="0" smtClean="0">
                <a:latin typeface="華康粗圓體" pitchFamily="49" charset="-120"/>
                <a:ea typeface="華康粗圓體" pitchFamily="49" charset="-120"/>
              </a:rPr>
              <a:t>精神</a:t>
            </a:r>
            <a:r>
              <a:rPr lang="zh-TW" altLang="zh-TW" sz="3200" dirty="0" smtClean="0">
                <a:latin typeface="華康粗圓體" pitchFamily="49" charset="-120"/>
                <a:ea typeface="華康粗圓體" pitchFamily="49" charset="-120"/>
              </a:rPr>
              <a:t>上不法侵害之</a:t>
            </a:r>
            <a:r>
              <a:rPr lang="zh-TW" altLang="zh-TW" sz="3200" dirty="0" smtClean="0">
                <a:latin typeface="華康粗圓體" pitchFamily="49" charset="-120"/>
                <a:ea typeface="華康粗圓體" pitchFamily="49" charset="-120"/>
              </a:rPr>
              <a:t>行為</a:t>
            </a:r>
            <a:endParaRPr lang="zh-TW" altLang="en-US" sz="3200" dirty="0">
              <a:latin typeface="華康粗圓體" pitchFamily="49" charset="-120"/>
              <a:ea typeface="華康粗圓體" pitchFamily="49" charset="-120"/>
            </a:endParaRPr>
          </a:p>
        </p:txBody>
      </p:sp>
      <p:sp>
        <p:nvSpPr>
          <p:cNvPr id="5" name="文字方塊 4"/>
          <p:cNvSpPr txBox="1"/>
          <p:nvPr/>
        </p:nvSpPr>
        <p:spPr>
          <a:xfrm>
            <a:off x="827584" y="3068960"/>
            <a:ext cx="4896544" cy="3170099"/>
          </a:xfrm>
          <a:prstGeom prst="rect">
            <a:avLst/>
          </a:prstGeom>
          <a:noFill/>
        </p:spPr>
        <p:txBody>
          <a:bodyPr wrap="square" rtlCol="0">
            <a:spAutoFit/>
          </a:bodyPr>
          <a:lstStyle/>
          <a:p>
            <a:r>
              <a:rPr lang="zh-TW" altLang="en-US" sz="2000" dirty="0" smtClean="0">
                <a:latin typeface="華康儷粗圓" pitchFamily="49" charset="-120"/>
                <a:ea typeface="華康儷粗圓" pitchFamily="49" charset="-120"/>
              </a:rPr>
              <a:t>精神上不法侵害指的是：</a:t>
            </a:r>
          </a:p>
          <a:p>
            <a:r>
              <a:rPr lang="zh-TW" altLang="en-US" sz="2000" dirty="0" smtClean="0">
                <a:latin typeface="華康儷粗圓" pitchFamily="49" charset="-120"/>
                <a:ea typeface="華康儷粗圓" pitchFamily="49" charset="-120"/>
              </a:rPr>
              <a:t>言詞虐待：用言詞、語調予以脅迫、恐嚇，以企圖控制被害人。如謾罵、吼叫、侮辱、諷刺、恫嚇、威脅傷害被害人或其親人、揚言使用暴力等。</a:t>
            </a:r>
          </a:p>
          <a:p>
            <a:r>
              <a:rPr lang="zh-TW" altLang="en-US" sz="2000" dirty="0" smtClean="0">
                <a:latin typeface="華康儷粗圓" pitchFamily="49" charset="-120"/>
                <a:ea typeface="華康儷粗圓" pitchFamily="49" charset="-120"/>
              </a:rPr>
              <a:t>心理虐待：如竊聽、跟蹤、監視、冷漠、鄙視、羞恥、不實指控、試圖操縱被害人等足以引起人精神痛苦的不當行為。</a:t>
            </a:r>
          </a:p>
          <a:p>
            <a:r>
              <a:rPr lang="zh-TW" altLang="en-US" sz="2000" dirty="0" smtClean="0">
                <a:latin typeface="華康儷粗圓" pitchFamily="49" charset="-120"/>
                <a:ea typeface="華康儷粗圓" pitchFamily="49" charset="-120"/>
              </a:rPr>
              <a:t>性虐待：強迫性幻想或特別的性活動、逼迫觀看性活動、色情影片或圖片等。</a:t>
            </a:r>
            <a:endParaRPr lang="zh-TW" altLang="en-US" sz="2000" dirty="0">
              <a:latin typeface="華康儷粗圓" pitchFamily="49" charset="-120"/>
              <a:ea typeface="華康儷粗圓" pitchFamily="49" charset="-120"/>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descr="ppt校工忍傳素材0008.jpg"/>
          <p:cNvPicPr>
            <a:picLocks noChangeAspect="1"/>
          </p:cNvPicPr>
          <p:nvPr/>
        </p:nvPicPr>
        <p:blipFill>
          <a:blip r:embed="rId2" cstate="print"/>
          <a:stretch>
            <a:fillRect/>
          </a:stretch>
        </p:blipFill>
        <p:spPr>
          <a:xfrm>
            <a:off x="0" y="0"/>
            <a:ext cx="9144000" cy="6858000"/>
          </a:xfrm>
          <a:prstGeom prst="rect">
            <a:avLst/>
          </a:prstGeom>
        </p:spPr>
      </p:pic>
      <p:sp>
        <p:nvSpPr>
          <p:cNvPr id="3" name="矩形 2"/>
          <p:cNvSpPr/>
          <p:nvPr/>
        </p:nvSpPr>
        <p:spPr>
          <a:xfrm>
            <a:off x="1475655" y="764704"/>
            <a:ext cx="2954656" cy="923330"/>
          </a:xfrm>
          <a:prstGeom prst="rect">
            <a:avLst/>
          </a:prstGeom>
          <a:noFill/>
        </p:spPr>
        <p:txBody>
          <a:bodyPr wrap="none" lIns="91440" tIns="45720" rIns="91440" bIns="45720">
            <a:spAutoFit/>
          </a:bodyPr>
          <a:lstStyle/>
          <a:p>
            <a:pPr algn="ctr"/>
            <a:r>
              <a:rPr lang="zh-TW" altLang="en-US" sz="5400" b="1" dirty="0" smtClean="0">
                <a:ln w="10541" cmpd="sng">
                  <a:solidFill>
                    <a:schemeClr val="accent1">
                      <a:shade val="88000"/>
                      <a:satMod val="110000"/>
                    </a:schemeClr>
                  </a:solidFill>
                  <a:prstDash val="solid"/>
                </a:ln>
                <a:solidFill>
                  <a:schemeClr val="tx2">
                    <a:lumMod val="60000"/>
                    <a:lumOff val="40000"/>
                  </a:schemeClr>
                </a:solidFill>
                <a:latin typeface="華康粗圓體" pitchFamily="49" charset="-120"/>
                <a:ea typeface="華康粗圓體" pitchFamily="49" charset="-120"/>
              </a:rPr>
              <a:t>兒童</a:t>
            </a:r>
            <a:r>
              <a:rPr lang="zh-TW" altLang="en-US" sz="5400" b="1" dirty="0" smtClean="0">
                <a:ln w="10541" cmpd="sng">
                  <a:solidFill>
                    <a:schemeClr val="accent1">
                      <a:shade val="88000"/>
                      <a:satMod val="110000"/>
                    </a:schemeClr>
                  </a:solidFill>
                  <a:prstDash val="solid"/>
                </a:ln>
                <a:solidFill>
                  <a:schemeClr val="tx2">
                    <a:lumMod val="60000"/>
                    <a:lumOff val="40000"/>
                  </a:schemeClr>
                </a:solidFill>
                <a:latin typeface="華康粗圓體" pitchFamily="49" charset="-120"/>
                <a:ea typeface="華康粗圓體" pitchFamily="49" charset="-120"/>
              </a:rPr>
              <a:t>虐待</a:t>
            </a:r>
            <a:endParaRPr lang="zh-TW" altLang="en-US" sz="5400" b="1" cap="none" spc="0" dirty="0">
              <a:ln w="10541" cmpd="sng">
                <a:solidFill>
                  <a:schemeClr val="accent1">
                    <a:shade val="88000"/>
                    <a:satMod val="110000"/>
                  </a:schemeClr>
                </a:solidFill>
                <a:prstDash val="solid"/>
              </a:ln>
              <a:solidFill>
                <a:schemeClr val="tx2">
                  <a:lumMod val="60000"/>
                  <a:lumOff val="40000"/>
                </a:schemeClr>
              </a:solidFill>
              <a:effectLst/>
              <a:latin typeface="華康粗圓體" pitchFamily="49" charset="-120"/>
              <a:ea typeface="華康粗圓體" pitchFamily="49" charset="-120"/>
            </a:endParaRPr>
          </a:p>
        </p:txBody>
      </p:sp>
      <p:sp>
        <p:nvSpPr>
          <p:cNvPr id="4" name="文字方塊 3"/>
          <p:cNvSpPr txBox="1"/>
          <p:nvPr/>
        </p:nvSpPr>
        <p:spPr>
          <a:xfrm>
            <a:off x="899592" y="1772816"/>
            <a:ext cx="5112568" cy="707886"/>
          </a:xfrm>
          <a:prstGeom prst="rect">
            <a:avLst/>
          </a:prstGeom>
          <a:noFill/>
        </p:spPr>
        <p:txBody>
          <a:bodyPr wrap="square" rtlCol="0">
            <a:spAutoFit/>
          </a:bodyPr>
          <a:lstStyle/>
          <a:p>
            <a:r>
              <a:rPr lang="zh-TW" altLang="en-US" sz="2000" dirty="0" smtClean="0">
                <a:latin typeface="華康粗圓體" pitchFamily="49" charset="-120"/>
                <a:ea typeface="華康粗圓體" pitchFamily="49" charset="-120"/>
              </a:rPr>
              <a:t>依據兒童及少年福利與權益保障法規定，任何人對於兒童及少年不得有下列行為：</a:t>
            </a:r>
            <a:endParaRPr lang="zh-TW" altLang="en-US" sz="2000" dirty="0">
              <a:latin typeface="華康粗圓體" pitchFamily="49" charset="-120"/>
              <a:ea typeface="華康粗圓體" pitchFamily="49" charset="-120"/>
            </a:endParaRPr>
          </a:p>
        </p:txBody>
      </p:sp>
      <p:sp>
        <p:nvSpPr>
          <p:cNvPr id="5" name="文字方塊 4"/>
          <p:cNvSpPr txBox="1"/>
          <p:nvPr/>
        </p:nvSpPr>
        <p:spPr>
          <a:xfrm>
            <a:off x="899592" y="2636912"/>
            <a:ext cx="4896544" cy="3785652"/>
          </a:xfrm>
          <a:prstGeom prst="rect">
            <a:avLst/>
          </a:prstGeom>
          <a:noFill/>
        </p:spPr>
        <p:txBody>
          <a:bodyPr wrap="square" rtlCol="0">
            <a:spAutoFit/>
          </a:bodyPr>
          <a:lstStyle/>
          <a:p>
            <a:r>
              <a:rPr lang="zh-TW" altLang="en-US" sz="2000" dirty="0" smtClean="0">
                <a:latin typeface="華康儷粗圓" pitchFamily="49" charset="-120"/>
                <a:ea typeface="華康儷粗圓" pitchFamily="49" charset="-120"/>
              </a:rPr>
              <a:t>一、遺棄。</a:t>
            </a:r>
          </a:p>
          <a:p>
            <a:r>
              <a:rPr lang="zh-TW" altLang="en-US" sz="2000" dirty="0" smtClean="0">
                <a:latin typeface="華康儷粗圓" pitchFamily="49" charset="-120"/>
                <a:ea typeface="華康儷粗圓" pitchFamily="49" charset="-120"/>
              </a:rPr>
              <a:t>二、身心虐待。</a:t>
            </a:r>
          </a:p>
          <a:p>
            <a:r>
              <a:rPr lang="zh-TW" altLang="en-US" sz="2000" dirty="0" smtClean="0">
                <a:latin typeface="華康儷粗圓" pitchFamily="49" charset="-120"/>
                <a:ea typeface="華康儷粗圓" pitchFamily="49" charset="-120"/>
              </a:rPr>
              <a:t>三、利用兒童及少年從事有害健康等危害性活動或欺騙之行為。</a:t>
            </a:r>
          </a:p>
          <a:p>
            <a:r>
              <a:rPr lang="zh-TW" altLang="en-US" sz="2000" dirty="0" smtClean="0">
                <a:latin typeface="華康儷粗圓" pitchFamily="49" charset="-120"/>
                <a:ea typeface="華康儷粗圓" pitchFamily="49" charset="-120"/>
              </a:rPr>
              <a:t>四、利用身心障礙或特殊形體兒童及少年供人參觀。</a:t>
            </a:r>
          </a:p>
          <a:p>
            <a:r>
              <a:rPr lang="zh-TW" altLang="en-US" sz="2000" dirty="0" smtClean="0">
                <a:latin typeface="華康儷粗圓" pitchFamily="49" charset="-120"/>
                <a:ea typeface="華康儷粗圓" pitchFamily="49" charset="-120"/>
              </a:rPr>
              <a:t>五、利用兒童及少年行乞。</a:t>
            </a:r>
          </a:p>
          <a:p>
            <a:r>
              <a:rPr lang="zh-TW" altLang="en-US" sz="2000" dirty="0" smtClean="0">
                <a:latin typeface="華康儷粗圓" pitchFamily="49" charset="-120"/>
                <a:ea typeface="華康儷粗圓" pitchFamily="49" charset="-120"/>
              </a:rPr>
              <a:t>六、剝奪或妨礙兒童及少年接受國民教育之機會。</a:t>
            </a:r>
          </a:p>
          <a:p>
            <a:r>
              <a:rPr lang="zh-TW" altLang="en-US" sz="2000" dirty="0" smtClean="0">
                <a:latin typeface="華康儷粗圓" pitchFamily="49" charset="-120"/>
                <a:ea typeface="華康儷粗圓" pitchFamily="49" charset="-120"/>
              </a:rPr>
              <a:t>七、強迫兒童及少年婚嫁。</a:t>
            </a:r>
          </a:p>
          <a:p>
            <a:r>
              <a:rPr lang="zh-TW" altLang="en-US" sz="2000" dirty="0" smtClean="0">
                <a:latin typeface="華康儷粗圓" pitchFamily="49" charset="-120"/>
                <a:ea typeface="華康儷粗圓" pitchFamily="49" charset="-120"/>
              </a:rPr>
              <a:t>八、拐騙、綁架、買賣、質押兒童及少年。</a:t>
            </a:r>
          </a:p>
          <a:p>
            <a:endParaRPr lang="zh-TW" altLang="en-US" sz="2000" dirty="0">
              <a:latin typeface="華康儷粗圓" pitchFamily="49" charset="-120"/>
              <a:ea typeface="華康儷粗圓" pitchFamily="49" charset="-120"/>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420</TotalTime>
  <Words>712</Words>
  <Application>Microsoft Office PowerPoint</Application>
  <PresentationFormat>如螢幕大小 (4:3)</PresentationFormat>
  <Paragraphs>51</Paragraphs>
  <Slides>12</Slides>
  <Notes>0</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Office 佈景主題</vt:lpstr>
      <vt:lpstr>投影片 1</vt:lpstr>
      <vt:lpstr>投影片 2</vt:lpstr>
      <vt:lpstr>投影片 3</vt:lpstr>
      <vt:lpstr>投影片 4</vt:lpstr>
      <vt:lpstr>投影片 5</vt:lpstr>
      <vt:lpstr>投影片 6</vt:lpstr>
      <vt:lpstr>投影片 7</vt:lpstr>
      <vt:lpstr>投影片 8</vt:lpstr>
      <vt:lpstr>投影片 9</vt:lpstr>
      <vt:lpstr>投影片 10</vt:lpstr>
      <vt:lpstr>投影片 11</vt:lpstr>
      <vt:lpstr>投影片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INDIGOTIN</dc:creator>
  <cp:lastModifiedBy>INDIGOTIN</cp:lastModifiedBy>
  <cp:revision>47</cp:revision>
  <dcterms:created xsi:type="dcterms:W3CDTF">2012-08-27T02:20:26Z</dcterms:created>
  <dcterms:modified xsi:type="dcterms:W3CDTF">2012-08-27T09:31:28Z</dcterms:modified>
</cp:coreProperties>
</file>