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ertytimes.com.tw/2012/new/mar/25/today-so16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wnews.com/2011/09/06/11476-2740547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chinatimes.com/focus/501011288/112012060600079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ppt校工忍傳素材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9407" y="764704"/>
            <a:ext cx="364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兒童性侵害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03648" y="176410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常見手法及策略</a:t>
            </a:r>
            <a:endParaRPr lang="zh-TW" altLang="en-US" sz="3200" dirty="0"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27584" y="2694399"/>
            <a:ext cx="4896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熟識者加害人：偽裝意圖取得家長和兒童信任，以循序漸進的方式遂行其犯行，常見的手法及策略有：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27584" y="3835584"/>
            <a:ext cx="4896544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7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）假借權威的名義欺騙：「你爸媽要我來教你認識身體。」</a:t>
            </a:r>
          </a:p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8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）秘密禁忌：「這是我們之間的秘密，不要讓人知道。」</a:t>
            </a:r>
          </a:p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9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）拿兒童的錯來封住他的口：「上次你偷東西的事，要我告訴你爸嗎？」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9407" y="764704"/>
            <a:ext cx="364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兒童性侵害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03648" y="176410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常見手法及策略</a:t>
            </a:r>
            <a:endParaRPr lang="zh-TW" altLang="en-US" sz="3200" dirty="0"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27584" y="2694399"/>
            <a:ext cx="4896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熟識者加害人：偽裝意圖取得家長和兒童信任，以循序漸進的方式遂行其犯行，常見的手法及策略有：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27584" y="3835584"/>
            <a:ext cx="4896544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10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）正常化：「以前你姊姊也和我做同樣的事情，她現在過得這麼好，你擔心什麼？」</a:t>
            </a:r>
          </a:p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11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）扭曲的情感：「雖然我知道這樣很不對，但因為太愛你，所以沒辦法克制自己。」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29407" y="764704"/>
            <a:ext cx="364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兒童性侵害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403648" y="176410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常見手法及策略</a:t>
            </a:r>
            <a:endParaRPr lang="zh-TW" altLang="en-US" sz="3200" dirty="0"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827584" y="2694399"/>
            <a:ext cx="4896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熟識者加害人：偽裝意圖取得家長和兒童信任，以循序漸進的方式遂行其犯行，常見的手法及策略有：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827584" y="3835584"/>
            <a:ext cx="4896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12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）謊言的承諾：「我和我太太感情不好，等你長大我們就結婚，過著快樂的日子。」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827584" y="5157192"/>
            <a:ext cx="4896544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zh-TW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資料來源：身體我最大－兒童性侵害防治手冊，內政部，</a:t>
            </a:r>
            <a:r>
              <a:rPr lang="en-US" altLang="zh-TW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p.22-23</a:t>
            </a:r>
            <a:endParaRPr lang="zh-TW" altLang="en-US" dirty="0" smtClean="0">
              <a:solidFill>
                <a:schemeClr val="accent1">
                  <a:lumMod val="60000"/>
                  <a:lumOff val="40000"/>
                </a:schemeClr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475654" y="764704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小組活動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691680" y="176410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情境扮演活動</a:t>
            </a:r>
            <a:endParaRPr lang="zh-TW" altLang="en-US" sz="3200" dirty="0"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827584" y="2694399"/>
            <a:ext cx="489654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1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）請同學分組討論，假設遇到上述的兒童性侵害手法，要如何應對。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827584" y="3835584"/>
            <a:ext cx="489654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2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）推舉兩位同學一人扮演歹徒，一人扮演被害者，上台表演討論的應對策略。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43608" y="620688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案例故事</a:t>
            </a:r>
            <a:r>
              <a:rPr lang="en-US" altLang="zh-TW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01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55576" y="1772816"/>
            <a:ext cx="4896544" cy="31700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就讀小六的小雯（化名）就讀台北市某國小，年初上網認識網友郭嫌，郭嫌掌握少女想買新型相機心理，以看相機為由，約少女到新店住處，藉操作相機時靠近少女，少女把玩相機時，郭嫌從後緊抱被害人，強脫少女衣褲性侵。</a:t>
            </a:r>
          </a:p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案發後，小雯一路哭著回家，到家後卻故作鎮定，擔心家人發現責怪她，但一個月來，小雯悶悶不樂，同學、家人問起，她都以感冒、身體不舒服為由搪塞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43608" y="620688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案例故事</a:t>
            </a:r>
            <a:r>
              <a:rPr lang="en-US" altLang="zh-TW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01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55576" y="1772816"/>
            <a:ext cx="4896544" cy="31700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直到某日，小雯和同班好友在學校聊天，小雯無意間透露遭網友欺負，同學知情，要小雯告訴師長，揪出壞人，校方知情後，馬上聯繫家長，小雯當天在家人、老師陪同下向警方報案。</a:t>
            </a:r>
          </a:p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警方受理後，通知郭姓少年到案，郭嫌辯稱，因小雯想向他借相機，他提議發生性行為就把新相機送給她，少女因而與他發生關係，否認性侵少女；但少女指證歷歷，警方仍將郭姓少年移送少年法庭審理。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26612" y="5237747"/>
            <a:ext cx="571759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華康中黑體" pitchFamily="49" charset="-120"/>
                <a:ea typeface="華康中黑體" pitchFamily="49" charset="-120"/>
              </a:rPr>
              <a:t>(</a:t>
            </a:r>
            <a:r>
              <a:rPr lang="zh-TW" altLang="zh-TW" sz="1400" dirty="0" smtClean="0">
                <a:latin typeface="華康中黑體" pitchFamily="49" charset="-120"/>
                <a:ea typeface="華康中黑體" pitchFamily="49" charset="-120"/>
              </a:rPr>
              <a:t>原文網址：自由電子報【社會新聞】遭網友性侵 小六生忍一個月才說</a:t>
            </a:r>
            <a:r>
              <a:rPr lang="en-US" altLang="zh-TW" sz="1400" u="sng" dirty="0" smtClean="0">
                <a:hlinkClick r:id="rId3"/>
              </a:rPr>
              <a:t>http://www.libertytimes.com.tw/2012/new/mar/25/today-so16.htm</a:t>
            </a:r>
            <a:r>
              <a:rPr lang="en-US" altLang="zh-TW" sz="1400" dirty="0" smtClean="0"/>
              <a:t>)</a:t>
            </a:r>
            <a:endParaRPr lang="zh-TW" altLang="en-US" sz="1400" dirty="0" smtClean="0">
              <a:latin typeface="華康儷粗圓" pitchFamily="49" charset="-120"/>
              <a:ea typeface="華康儷粗圓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43608" y="620688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案例故事</a:t>
            </a:r>
            <a:r>
              <a:rPr lang="en-US" altLang="zh-TW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02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55576" y="1628800"/>
            <a:ext cx="4896544" cy="40934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簡姓男子透過網路交友網站結識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15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歲的陳女，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2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個月後下午邀約陳女至附近國小約會，簡男帶陳女至女廁撫摸胸部，並以手指猥褻及性交得逞。當日晚間簡男難忍性衝動，再度將陳女帶到男廁要求「做與在女廁同樣的事」遭拒，便將陳女壓制在地、意圖強暴，不料被陳女咬了一口後簡男大怒，撿起一旁磚塊、尖角石塊往陳女頭部重擊致死，棄屍於廁所旁的蓄水槽。簡男擔心行跡曝光，拿起拖把清理地上血跡，恰巧被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2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名國中生發現，簡男向他們謊稱是來學校幫忙清掃；隔天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2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名學生覺得事有蹊蹺，前往男廁發現陳女屍體，立即報警。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10588" y="5930116"/>
            <a:ext cx="6581692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(</a:t>
            </a:r>
            <a:r>
              <a:rPr lang="zh-TW" altLang="zh-TW" sz="1400" dirty="0" smtClean="0"/>
              <a:t>原文網址</a:t>
            </a:r>
            <a:r>
              <a:rPr lang="en-US" altLang="zh-TW" sz="1400" dirty="0" smtClean="0"/>
              <a:t>: </a:t>
            </a:r>
            <a:r>
              <a:rPr lang="en-US" altLang="zh-TW" sz="1400" dirty="0" err="1" smtClean="0"/>
              <a:t>NOWnews</a:t>
            </a:r>
            <a:r>
              <a:rPr lang="zh-TW" altLang="zh-TW" sz="1400" dirty="0" smtClean="0"/>
              <a:t>【在地情報】南投縣市／性侵遭拒　男大生持磚塊砸死少女棄屍廁所 </a:t>
            </a:r>
            <a:r>
              <a:rPr lang="en-US" altLang="zh-TW" sz="1400" u="sng" dirty="0" smtClean="0">
                <a:hlinkClick r:id="rId3"/>
              </a:rPr>
              <a:t>http://www.nownews.com/2011/09/06/11476-2740547.htm#ixzz243PZ8yB6</a:t>
            </a:r>
            <a:r>
              <a:rPr lang="en-US" altLang="zh-TW" sz="1400" dirty="0" smtClean="0"/>
              <a:t>)</a:t>
            </a:r>
            <a:endParaRPr lang="zh-TW" altLang="en-US" sz="1400" dirty="0" smtClean="0">
              <a:latin typeface="華康儷粗圓" pitchFamily="49" charset="-120"/>
              <a:ea typeface="華康儷粗圓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43608" y="620688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案例故事</a:t>
            </a:r>
            <a:r>
              <a:rPr lang="en-US" altLang="zh-TW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03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55576" y="1772816"/>
            <a:ext cx="4896544" cy="37856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臺中王姓補習班老師，專門招收國小一至六年級學童；他除擔任司機接送學童，也在自習課當老師。王男利用女童不敢反抗，且以為犯錯是自己的錯誤心理，趁她們在地下室教室自習時，伸出「鹹豬手」猥褻這些年幼的小女生。王男還利用開車載送小朋友返家機會，在車上撫摸女童下體，甚至要求脫掉褲子，躺在車內座椅上，讓他逞獸慾。王也曾命令女童趴在教室桌上，強暴她們，事後還威脅不得洩露此事，否則「不聽老師的話會被捉去關」「會被送到少年法庭」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43608" y="620688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案例故事</a:t>
            </a:r>
            <a:r>
              <a:rPr lang="en-US" altLang="zh-TW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03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55576" y="1772816"/>
            <a:ext cx="4896544" cy="40934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其中一名小五女生因常問母親一些兩性問題，得知「如果亂搞會得性病」，她因長期被王性侵，下體疼痛發炎，擔心得性病，向學校老師求助，王的獸行才被揭發。已婚的王姓老師接受偵訊時坦承，確實有撫摸女學生下體，並加以性侵；但他辯稱，因為跟小朋友們都很好，「她們靠近我，我就沒辦法抗拒誘惑」。</a:t>
            </a:r>
          </a:p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    最高法院審理後認為，王身為補習班負責人及老師，竟不思照護班上學童，為一逞私慾，強暴她們，造成女童心理及精神上的陰影及痛苦，依妨害性自主罪將他判處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30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年徒刑。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55576" y="5877272"/>
            <a:ext cx="6581692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(</a:t>
            </a:r>
            <a:r>
              <a:rPr lang="zh-TW" altLang="zh-TW" sz="1400" dirty="0" smtClean="0"/>
              <a:t>原文網址：中時電子報【焦點新聞】半年狎女童千次 狼師關</a:t>
            </a:r>
            <a:r>
              <a:rPr lang="en-US" altLang="zh-TW" sz="1400" dirty="0" smtClean="0"/>
              <a:t>30</a:t>
            </a:r>
            <a:r>
              <a:rPr lang="zh-TW" altLang="zh-TW" sz="1400" dirty="0" smtClean="0"/>
              <a:t>年</a:t>
            </a:r>
            <a:r>
              <a:rPr lang="en-US" altLang="zh-TW" sz="1400" u="sng" dirty="0" smtClean="0">
                <a:hlinkClick r:id="rId3"/>
              </a:rPr>
              <a:t>http://news.chinatimes.com/focus/501011288/112012060600079.html</a:t>
            </a:r>
            <a:r>
              <a:rPr lang="en-US" altLang="zh-TW" sz="1400" dirty="0" smtClean="0"/>
              <a:t>)</a:t>
            </a:r>
            <a:endParaRPr lang="zh-TW" altLang="en-US" sz="1400" dirty="0" smtClean="0">
              <a:latin typeface="華康儷粗圓" pitchFamily="49" charset="-120"/>
              <a:ea typeface="華康儷粗圓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ppt校工忍傳素材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691680" y="3645024"/>
            <a:ext cx="32403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華康中特圓體" pitchFamily="49" charset="-120"/>
                <a:ea typeface="華康中特圓體" pitchFamily="49" charset="-120"/>
              </a:rPr>
              <a:t>性騷擾</a:t>
            </a:r>
            <a:endParaRPr lang="zh-TW" alt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91680" y="1700808"/>
            <a:ext cx="32403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華康中特圓體" pitchFamily="49" charset="-120"/>
                <a:ea typeface="華康中特圓體" pitchFamily="49" charset="-120"/>
              </a:rPr>
              <a:t>性侵害</a:t>
            </a:r>
            <a:endParaRPr lang="zh-TW" alt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03648" y="1988840"/>
            <a:ext cx="38395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??????</a:t>
            </a:r>
            <a:endParaRPr lang="zh-TW" alt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52567" y="3861048"/>
            <a:ext cx="38395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??????</a:t>
            </a:r>
            <a:endParaRPr lang="zh-TW" alt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圖片 2" descr="愛打就打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842828"/>
            <a:ext cx="4392488" cy="235694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55576" y="3645024"/>
            <a:ext cx="54006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中特圓體" pitchFamily="49" charset="-120"/>
                <a:ea typeface="華康中特圓體" pitchFamily="49" charset="-120"/>
              </a:rPr>
              <a:t>我每天都和他（她）聊天，雖然沒見過面，但他（她）很關心我，是我最好的朋友，這句話對嗎？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華康中特圓體" pitchFamily="49" charset="-120"/>
              <a:ea typeface="華康中特圓體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圖片 2" descr="影片欣賞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069370"/>
            <a:ext cx="9144000" cy="380459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99592" y="908720"/>
            <a:ext cx="3108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華康粗圓體" pitchFamily="49" charset="-120"/>
                <a:ea typeface="華康粗圓體" pitchFamily="49" charset="-120"/>
              </a:rPr>
              <a:t>影片欣賞</a:t>
            </a:r>
            <a:endParaRPr lang="zh-TW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77665" y="1724615"/>
            <a:ext cx="57246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3600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" pitchFamily="49" charset="-120"/>
                <a:ea typeface="華康粗圓體" pitchFamily="49" charset="-120"/>
              </a:rPr>
              <a:t>網友是值得信賴的朋友嗎？</a:t>
            </a:r>
            <a:endParaRPr lang="zh-TW" altLang="en-US" sz="3600" dirty="0">
              <a:ln w="18415" cmpd="sng">
                <a:noFill/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8" y="2420888"/>
            <a:ext cx="52629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3600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" pitchFamily="49" charset="-120"/>
                <a:ea typeface="華康粗圓體" pitchFamily="49" charset="-120"/>
              </a:rPr>
              <a:t>網友或陌生人給的飲料，</a:t>
            </a:r>
            <a:endParaRPr lang="en-US" altLang="zh-TW" sz="3600" dirty="0" smtClean="0">
              <a:ln w="18415" cmpd="sng">
                <a:noFill/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" pitchFamily="49" charset="-120"/>
                <a:ea typeface="華康粗圓體" pitchFamily="49" charset="-120"/>
              </a:rPr>
              <a:t>會有什麼問題？</a:t>
            </a:r>
          </a:p>
        </p:txBody>
      </p:sp>
      <p:sp>
        <p:nvSpPr>
          <p:cNvPr id="6" name="矩形 5"/>
          <p:cNvSpPr/>
          <p:nvPr/>
        </p:nvSpPr>
        <p:spPr>
          <a:xfrm>
            <a:off x="683568" y="3717032"/>
            <a:ext cx="52629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3600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" pitchFamily="49" charset="-120"/>
                <a:ea typeface="華康粗圓體" pitchFamily="49" charset="-120"/>
              </a:rPr>
              <a:t>校園是個安全的地方嗎？</a:t>
            </a:r>
          </a:p>
        </p:txBody>
      </p:sp>
      <p:sp>
        <p:nvSpPr>
          <p:cNvPr id="7" name="矩形 6"/>
          <p:cNvSpPr/>
          <p:nvPr/>
        </p:nvSpPr>
        <p:spPr>
          <a:xfrm>
            <a:off x="683568" y="4437112"/>
            <a:ext cx="52629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3600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" pitchFamily="49" charset="-120"/>
                <a:ea typeface="華康粗圓體" pitchFamily="49" charset="-120"/>
              </a:rPr>
              <a:t>遇到有人準備對自己</a:t>
            </a:r>
            <a:endParaRPr lang="en-US" altLang="zh-TW" sz="3600" dirty="0" smtClean="0">
              <a:ln w="18415" cmpd="sng">
                <a:noFill/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" pitchFamily="49" charset="-120"/>
                <a:ea typeface="華康粗圓體" pitchFamily="49" charset="-120"/>
              </a:rPr>
              <a:t>性侵害，應該怎麼處置？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6" grpId="0" build="allAtOnce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129407" y="764704"/>
            <a:ext cx="364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兒童性侵害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03648" y="176410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常見手法及策略</a:t>
            </a:r>
            <a:endParaRPr lang="zh-TW" altLang="en-US" sz="3200" dirty="0"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27584" y="2694399"/>
            <a:ext cx="4896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陌生者加害人：讓兒童陷入孤立、要求兒童幫忙指引方向或提供協助等策略，誘騙兒童靠近。</a:t>
            </a:r>
            <a:endParaRPr lang="zh-TW" altLang="en-US" sz="2000" dirty="0">
              <a:latin typeface="華康儷粗圓" pitchFamily="49" charset="-120"/>
              <a:ea typeface="華康儷粗圓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9407" y="764704"/>
            <a:ext cx="364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兒童性侵害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03648" y="176410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常見手法及策略</a:t>
            </a:r>
            <a:endParaRPr lang="zh-TW" altLang="en-US" sz="3200" dirty="0"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27584" y="2694399"/>
            <a:ext cx="4896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熟識者加害人：偽裝意圖取得家長和兒童信任，以循序漸進的方式遂行其犯行，常見的手法及策略有：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27584" y="3835584"/>
            <a:ext cx="4896544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1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）哄騙：「我們來玩一個好玩的遊戲。」</a:t>
            </a:r>
          </a:p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2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）賄賂：「脫衣服給我看，我就給你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100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塊錢。」</a:t>
            </a:r>
          </a:p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3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）恐嚇威脅：「你如果告訴別人，我會殺了你的小狗。」、「如果你不來，我會找你妹妹。」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9407" y="764704"/>
            <a:ext cx="364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兒童性侵害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03648" y="176410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常見手法及策略</a:t>
            </a:r>
            <a:endParaRPr lang="zh-TW" altLang="en-US" sz="3200" dirty="0"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27584" y="2694399"/>
            <a:ext cx="4896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熟識者加害人：偽裝意圖取得家長和兒童信任，以循序漸進的方式遂行其犯行，常見的手法及策略有：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27584" y="3835584"/>
            <a:ext cx="4896544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4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）暴力：「把你痛打一頓，你才會聽話。」</a:t>
            </a:r>
          </a:p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5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）甜言蜜語：「我喜歡你，別的小孩都比不上你可愛，所以我只跟你玩。」</a:t>
            </a:r>
          </a:p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（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6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）扭曲的觀點：「你學會了，將來可以賺很多錢，大受歡迎。」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1451</Words>
  <Application>Microsoft Office PowerPoint</Application>
  <PresentationFormat>如螢幕大小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INDIGOTIN</dc:creator>
  <cp:lastModifiedBy>INDIGOTIN</cp:lastModifiedBy>
  <cp:revision>56</cp:revision>
  <dcterms:created xsi:type="dcterms:W3CDTF">2012-08-27T02:20:26Z</dcterms:created>
  <dcterms:modified xsi:type="dcterms:W3CDTF">2012-08-29T03:16:07Z</dcterms:modified>
</cp:coreProperties>
</file>